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6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34" autoAdjust="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C83EB6-B254-4586-86BD-16B690A39087}" type="datetimeFigureOut">
              <a:rPr lang="sr-Latn-CS" smtClean="0"/>
              <a:t>19.2.2015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B774AE-C3C8-41B9-B13D-F6248064D0AB}" type="slidenum">
              <a:rPr lang="sr-Latn-CS" smtClean="0"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424936" cy="568863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sr-Latn-C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Latn-CS" sz="36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Zanimljiva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delimično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pomračenje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svemirskog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kruga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koza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pase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livadu</a:t>
            </a:r>
            <a:endParaRPr lang="sr-Latn-CS" sz="36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Latn-CS" dirty="0" smtClean="0"/>
          </a:p>
          <a:p>
            <a:pPr marL="45720" indent="0" algn="r">
              <a:buNone/>
            </a:pPr>
            <a:endParaRPr lang="sr-Latn-C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buNone/>
            </a:pP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Siniša Mozetić, </a:t>
            </a:r>
          </a:p>
          <a:p>
            <a:pPr marL="45720" indent="0" algn="r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profesor matematike</a:t>
            </a:r>
            <a:endParaRPr lang="sr-Latn-C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0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731520"/>
                <a:ext cx="8208912" cy="5793824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buNone/>
                </a:pPr>
                <a:r>
                  <a:rPr lang="en-GB" sz="2000" dirty="0" err="1"/>
                  <a:t>Nastavnik</a:t>
                </a:r>
                <a:r>
                  <a:rPr lang="en-GB" sz="2000" dirty="0"/>
                  <a:t> bi </a:t>
                </a:r>
                <a:r>
                  <a:rPr lang="en-GB" sz="2000" dirty="0" err="1"/>
                  <a:t>tu</a:t>
                </a:r>
                <a:r>
                  <a:rPr lang="en-GB" sz="2000" dirty="0"/>
                  <a:t> </a:t>
                </a:r>
                <a:r>
                  <a:rPr lang="en-GB" sz="2000" dirty="0" err="1"/>
                  <a:t>imao</a:t>
                </a:r>
                <a:r>
                  <a:rPr lang="en-GB" sz="2000" dirty="0"/>
                  <a:t> </a:t>
                </a:r>
                <a:r>
                  <a:rPr lang="en-GB" sz="2000" dirty="0" err="1"/>
                  <a:t>grešku</a:t>
                </a:r>
                <a:r>
                  <a:rPr lang="en-GB" sz="2000" dirty="0"/>
                  <a:t> u </a:t>
                </a:r>
                <a:r>
                  <a:rPr lang="en-GB" sz="2000" dirty="0" err="1"/>
                  <a:t>desetinama</a:t>
                </a:r>
                <a:r>
                  <a:rPr lang="en-GB" sz="2000" dirty="0"/>
                  <a:t> </a:t>
                </a:r>
                <a:r>
                  <a:rPr lang="en-GB" sz="2000" dirty="0" err="1"/>
                  <a:t>kilometara</a:t>
                </a:r>
                <a:r>
                  <a:rPr lang="en-GB" sz="2000" dirty="0"/>
                  <a:t>. </a:t>
                </a:r>
                <a:r>
                  <a:rPr lang="en-GB" sz="2000" dirty="0" err="1"/>
                  <a:t>Njegov</a:t>
                </a:r>
                <a:r>
                  <a:rPr lang="en-GB" sz="2000" dirty="0"/>
                  <a:t> bi </a:t>
                </a:r>
                <a:r>
                  <a:rPr lang="en-GB" sz="2000" dirty="0" err="1"/>
                  <a:t>rezultat</a:t>
                </a:r>
                <a:r>
                  <a:rPr lang="en-GB" sz="2000" dirty="0"/>
                  <a:t> bio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C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=1200 </m:t>
                    </m:r>
                    <m:r>
                      <a:rPr lang="en-GB" sz="2000" i="1">
                        <a:latin typeface="Cambria Math"/>
                      </a:rPr>
                      <m:t>𝑘𝑚</m:t>
                    </m:r>
                    <m:r>
                      <a:rPr lang="en-GB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/>
                  <a:t>, </a:t>
                </a:r>
                <a:r>
                  <a:rPr lang="en-GB" sz="2000" dirty="0" err="1"/>
                  <a:t>ili</a:t>
                </a:r>
                <a:r>
                  <a:rPr lang="en-GB" sz="2000" dirty="0"/>
                  <a:t> u </a:t>
                </a:r>
                <a:r>
                  <a:rPr lang="en-GB" sz="2000" dirty="0" err="1"/>
                  <a:t>slučaju</a:t>
                </a:r>
                <a:r>
                  <a:rPr lang="en-GB" sz="2000" dirty="0"/>
                  <a:t> </a:t>
                </a:r>
                <a:r>
                  <a:rPr lang="en-GB" sz="2000" dirty="0" err="1"/>
                  <a:t>druge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varijante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C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=1118 </m:t>
                    </m:r>
                    <m:r>
                      <a:rPr lang="en-GB" sz="2000" i="1">
                        <a:latin typeface="Cambria Math"/>
                      </a:rPr>
                      <m:t>𝑘𝑚</m:t>
                    </m:r>
                    <m:r>
                      <a:rPr lang="en-GB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/>
                  <a:t>. </a:t>
                </a:r>
                <a:r>
                  <a:rPr lang="en-GB" sz="2000" dirty="0" err="1"/>
                  <a:t>Ako</a:t>
                </a:r>
                <a:r>
                  <a:rPr lang="en-GB" sz="2000" dirty="0"/>
                  <a:t> bi </a:t>
                </a:r>
                <a:r>
                  <a:rPr lang="en-GB" sz="2000" dirty="0" err="1"/>
                  <a:t>nastavnik</a:t>
                </a:r>
                <a:r>
                  <a:rPr lang="en-GB" sz="2000" dirty="0"/>
                  <a:t> </a:t>
                </a:r>
                <a:r>
                  <a:rPr lang="en-GB" sz="2000" dirty="0" err="1"/>
                  <a:t>znao</a:t>
                </a:r>
                <a:r>
                  <a:rPr lang="en-GB" sz="2000" dirty="0"/>
                  <a:t> da je </a:t>
                </a:r>
                <a:r>
                  <a:rPr lang="en-GB" sz="2000" dirty="0" err="1"/>
                  <a:t>prvo</a:t>
                </a:r>
                <a:r>
                  <a:rPr lang="en-GB" sz="2000" dirty="0"/>
                  <a:t> </a:t>
                </a:r>
                <a:r>
                  <a:rPr lang="en-GB" sz="2000" dirty="0" err="1"/>
                  <a:t>rešenje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veće</a:t>
                </a:r>
                <a:r>
                  <a:rPr lang="en-GB" sz="2000" dirty="0"/>
                  <a:t> od </a:t>
                </a:r>
                <a:r>
                  <a:rPr lang="en-GB" sz="2000" dirty="0" err="1"/>
                  <a:t>tačnog</a:t>
                </a:r>
                <a:r>
                  <a:rPr lang="en-GB" sz="2000" dirty="0"/>
                  <a:t>, a </a:t>
                </a:r>
                <a:r>
                  <a:rPr lang="en-GB" sz="2000" dirty="0" err="1"/>
                  <a:t>drugo</a:t>
                </a:r>
                <a:r>
                  <a:rPr lang="en-GB" sz="2000" dirty="0"/>
                  <a:t> </a:t>
                </a:r>
                <a:r>
                  <a:rPr lang="en-GB" sz="2000" dirty="0" err="1"/>
                  <a:t>manje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tražeći</a:t>
                </a:r>
                <a:r>
                  <a:rPr lang="en-GB" sz="2000" dirty="0"/>
                  <a:t> </a:t>
                </a:r>
                <a:r>
                  <a:rPr lang="en-GB" sz="2000" dirty="0" err="1"/>
                  <a:t>njihovu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aritmetičku</a:t>
                </a:r>
                <a:r>
                  <a:rPr lang="en-GB" sz="2000" dirty="0"/>
                  <a:t> </a:t>
                </a:r>
                <a:r>
                  <a:rPr lang="en-GB" sz="2000" dirty="0" err="1"/>
                  <a:t>sredinu</a:t>
                </a:r>
                <a:r>
                  <a:rPr lang="en-GB" sz="2000" dirty="0"/>
                  <a:t>, bio bi </a:t>
                </a:r>
                <a:r>
                  <a:rPr lang="en-GB" sz="2000" dirty="0" err="1"/>
                  <a:t>jako</a:t>
                </a:r>
                <a:r>
                  <a:rPr lang="en-GB" sz="2000" dirty="0"/>
                  <a:t> </a:t>
                </a:r>
                <a:r>
                  <a:rPr lang="en-GB" sz="2000" dirty="0" err="1"/>
                  <a:t>blizu</a:t>
                </a:r>
                <a:r>
                  <a:rPr lang="en-GB" sz="2000" dirty="0"/>
                  <a:t> </a:t>
                </a:r>
                <a:r>
                  <a:rPr lang="en-GB" sz="2000" dirty="0" err="1"/>
                  <a:t>tačnom</a:t>
                </a:r>
                <a:r>
                  <a:rPr lang="en-GB" sz="2000" dirty="0"/>
                  <a:t> </a:t>
                </a:r>
                <a:r>
                  <a:rPr lang="en-GB" sz="2000" dirty="0" err="1"/>
                  <a:t>rezultatu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ali</a:t>
                </a:r>
                <a:r>
                  <a:rPr lang="en-GB" sz="2000" dirty="0"/>
                  <a:t> bi se to </a:t>
                </a:r>
                <a:r>
                  <a:rPr lang="en-GB" sz="2000" dirty="0" err="1"/>
                  <a:t>ipak</a:t>
                </a:r>
                <a:r>
                  <a:rPr lang="en-GB" sz="2000" dirty="0"/>
                  <a:t> </a:t>
                </a:r>
                <a:r>
                  <a:rPr lang="en-GB" sz="2000" dirty="0" err="1"/>
                  <a:t>baziralo</a:t>
                </a:r>
                <a:r>
                  <a:rPr lang="en-GB" sz="2000" dirty="0"/>
                  <a:t> </a:t>
                </a:r>
                <a:r>
                  <a:rPr lang="en-GB" sz="2000" dirty="0" err="1"/>
                  <a:t>na</a:t>
                </a:r>
                <a:r>
                  <a:rPr lang="en-GB" sz="2000" dirty="0"/>
                  <a:t> </a:t>
                </a:r>
                <a:r>
                  <a:rPr lang="en-GB" sz="2000" dirty="0" err="1"/>
                  <a:t>principu</a:t>
                </a:r>
                <a:r>
                  <a:rPr lang="en-GB" sz="2000" dirty="0"/>
                  <a:t> "</a:t>
                </a:r>
                <a:r>
                  <a:rPr lang="en-GB" sz="2000" dirty="0" err="1"/>
                  <a:t>vidi</a:t>
                </a:r>
                <a:r>
                  <a:rPr lang="en-GB" sz="2000" dirty="0"/>
                  <a:t> se </a:t>
                </a:r>
                <a:r>
                  <a:rPr lang="en-GB" sz="2000" dirty="0" err="1"/>
                  <a:t>sa</a:t>
                </a:r>
                <a:r>
                  <a:rPr lang="en-GB" sz="2000" dirty="0"/>
                  <a:t> </a:t>
                </a:r>
                <a:r>
                  <a:rPr lang="en-GB" sz="2000" dirty="0" err="1"/>
                  <a:t>slike</a:t>
                </a:r>
                <a:r>
                  <a:rPr lang="en-GB" sz="2000" dirty="0"/>
                  <a:t>" a ne </a:t>
                </a:r>
                <a:r>
                  <a:rPr lang="en-GB" sz="2000" dirty="0" err="1"/>
                  <a:t>na</a:t>
                </a:r>
                <a:r>
                  <a:rPr lang="en-GB" sz="2000" dirty="0"/>
                  <a:t> </a:t>
                </a:r>
                <a:r>
                  <a:rPr lang="en-GB" sz="2000" dirty="0" err="1"/>
                  <a:t>nekoj</a:t>
                </a:r>
                <a:r>
                  <a:rPr lang="en-GB" sz="2000" dirty="0"/>
                  <a:t> </a:t>
                </a:r>
                <a:r>
                  <a:rPr lang="en-GB" sz="2000" dirty="0" err="1"/>
                  <a:t>ozbiljnoj</a:t>
                </a:r>
                <a:r>
                  <a:rPr lang="en-GB" sz="2000" dirty="0"/>
                  <a:t> </a:t>
                </a:r>
                <a:r>
                  <a:rPr lang="en-GB" sz="2000" dirty="0" err="1"/>
                  <a:t>matematičkoj</a:t>
                </a:r>
                <a:r>
                  <a:rPr lang="en-GB" sz="2000" dirty="0"/>
                  <a:t> </a:t>
                </a:r>
                <a:r>
                  <a:rPr lang="en-GB" sz="2000" dirty="0" err="1"/>
                  <a:t>metodi</a:t>
                </a:r>
                <a:r>
                  <a:rPr lang="en-GB" sz="2000" dirty="0"/>
                  <a:t>.</a:t>
                </a:r>
                <a:endParaRPr lang="sr-Latn-CS" sz="2000" dirty="0"/>
              </a:p>
              <a:p>
                <a:pPr marL="45720" indent="0" algn="just">
                  <a:buNone/>
                </a:pPr>
                <a:endParaRPr lang="sr-Latn-CS" sz="2000" dirty="0" smtClean="0"/>
              </a:p>
              <a:p>
                <a:pPr marL="45720" indent="0" algn="just">
                  <a:buNone/>
                </a:pPr>
                <a:endParaRPr lang="sr-Latn-CS" sz="2000" dirty="0"/>
              </a:p>
              <a:p>
                <a:pPr marL="45720" indent="0" algn="just">
                  <a:buNone/>
                </a:pPr>
                <a:endParaRPr lang="sr-Latn-CS" sz="2000" dirty="0" smtClean="0"/>
              </a:p>
              <a:p>
                <a:pPr marL="45720" indent="0" algn="just">
                  <a:buNone/>
                </a:pPr>
                <a:endParaRPr lang="sr-Latn-CS" sz="2000" dirty="0"/>
              </a:p>
              <a:p>
                <a:pPr marL="45720" indent="0" algn="just">
                  <a:buNone/>
                </a:pPr>
                <a:endParaRPr lang="sr-Latn-CS" sz="2000" dirty="0" smtClean="0"/>
              </a:p>
              <a:p>
                <a:pPr marL="45720" indent="0" algn="just">
                  <a:buNone/>
                </a:pPr>
                <a:endParaRPr lang="sr-Latn-CS" sz="2000" dirty="0"/>
              </a:p>
              <a:p>
                <a:pPr marL="45720" indent="0">
                  <a:buNone/>
                </a:pPr>
                <a:r>
                  <a:rPr lang="en-GB" dirty="0"/>
                  <a:t> </a:t>
                </a:r>
                <a:endParaRPr lang="sr-Latn-CS" dirty="0"/>
              </a:p>
              <a:p>
                <a:endParaRPr lang="sr-Latn-CS" dirty="0"/>
              </a:p>
              <a:p>
                <a:pPr marL="45720" indent="0">
                  <a:buNone/>
                </a:pPr>
                <a:endParaRPr lang="sr-Latn-C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731520"/>
                <a:ext cx="8208912" cy="5793824"/>
              </a:xfrm>
              <a:blipFill rotWithShape="1">
                <a:blip r:embed="rId2"/>
                <a:stretch>
                  <a:fillRect l="-223" t="-526" r="-743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768752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7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39552" y="731520"/>
                <a:ext cx="8280920" cy="5865832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GB" dirty="0"/>
                  <a:t>Za one </a:t>
                </a:r>
                <a:r>
                  <a:rPr lang="en-GB" dirty="0" err="1"/>
                  <a:t>koji</a:t>
                </a:r>
                <a:r>
                  <a:rPr lang="en-GB" dirty="0"/>
                  <a:t> </a:t>
                </a:r>
                <a:r>
                  <a:rPr lang="en-GB" dirty="0" err="1"/>
                  <a:t>više</a:t>
                </a:r>
                <a:r>
                  <a:rPr lang="en-GB" dirty="0"/>
                  <a:t> vole </a:t>
                </a:r>
                <a:r>
                  <a:rPr lang="en-GB" dirty="0" err="1"/>
                  <a:t>razlomke</a:t>
                </a:r>
                <a:r>
                  <a:rPr lang="en-GB" dirty="0"/>
                  <a:t>, </a:t>
                </a:r>
                <a:r>
                  <a:rPr lang="en-GB" dirty="0" err="1"/>
                  <a:t>dosta</a:t>
                </a:r>
                <a:r>
                  <a:rPr lang="en-GB" dirty="0"/>
                  <a:t> </a:t>
                </a:r>
                <a:r>
                  <a:rPr lang="en-GB" dirty="0" err="1"/>
                  <a:t>dobar</a:t>
                </a:r>
                <a:r>
                  <a:rPr lang="en-GB" dirty="0"/>
                  <a:t> </a:t>
                </a:r>
                <a:r>
                  <a:rPr lang="en-GB" dirty="0" err="1"/>
                  <a:t>rezultat</a:t>
                </a:r>
                <a:r>
                  <a:rPr lang="en-GB" dirty="0"/>
                  <a:t> je : </a:t>
                </a:r>
                <a:endParaRPr lang="sr-Latn-CS" dirty="0"/>
              </a:p>
              <a:p>
                <a:pPr marL="45720" indent="0" algn="ctr">
                  <a:buNone/>
                </a:pPr>
                <a:endParaRPr lang="sr-Latn-CS" b="1" i="1" dirty="0" smtClean="0">
                  <a:latin typeface="Cambria Math"/>
                </a:endParaRPr>
              </a:p>
              <a:p>
                <a:pPr marL="45720" indent="0" algn="ctr">
                  <a:buNone/>
                </a:pPr>
                <a:endParaRPr lang="sr-Latn-CS" b="1" i="1" dirty="0">
                  <a:latin typeface="Cambria Math"/>
                </a:endParaRP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C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GB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GB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1">
                            <a:latin typeface="Cambria Math"/>
                          </a:rPr>
                          <m:t>𝟕𝟑</m:t>
                        </m:r>
                      </m:num>
                      <m:den>
                        <m:r>
                          <a:rPr lang="en-GB" b="1" i="1">
                            <a:latin typeface="Cambria Math"/>
                          </a:rPr>
                          <m:t>𝟔𝟑</m:t>
                        </m:r>
                      </m:den>
                    </m:f>
                    <m:r>
                      <a:rPr lang="en-GB" b="1" i="1">
                        <a:latin typeface="Cambria Math"/>
                      </a:rPr>
                      <m:t>∗</m:t>
                    </m:r>
                    <m:r>
                      <a:rPr lang="en-GB" b="1" i="1">
                        <a:latin typeface="Cambria Math"/>
                      </a:rPr>
                      <m:t>𝒓</m:t>
                    </m:r>
                  </m:oMath>
                </a14:m>
                <a:r>
                  <a:rPr lang="en-GB" b="1" dirty="0"/>
                  <a:t> .</a:t>
                </a:r>
                <a:endParaRPr lang="sr-Latn-CS" b="1" dirty="0"/>
              </a:p>
              <a:p>
                <a:pPr marL="45720" indent="0">
                  <a:buNone/>
                </a:pPr>
                <a:r>
                  <a:rPr lang="en-GB" dirty="0"/>
                  <a:t> </a:t>
                </a:r>
                <a:endParaRPr lang="sr-Latn-CS" dirty="0"/>
              </a:p>
              <a:p>
                <a:pPr marL="45720" indent="0">
                  <a:buNone/>
                </a:pPr>
                <a:r>
                  <a:rPr lang="en-GB" dirty="0" err="1"/>
                  <a:t>Dakle</a:t>
                </a:r>
                <a:r>
                  <a:rPr lang="en-GB" dirty="0"/>
                  <a:t>, </a:t>
                </a:r>
                <a:r>
                  <a:rPr lang="en-GB" dirty="0" err="1"/>
                  <a:t>ako</a:t>
                </a:r>
                <a:r>
                  <a:rPr lang="en-GB" dirty="0"/>
                  <a:t> je </a:t>
                </a:r>
                <a:r>
                  <a:rPr lang="en-GB" dirty="0" err="1"/>
                  <a:t>livada</a:t>
                </a:r>
                <a:r>
                  <a:rPr lang="en-GB" dirty="0"/>
                  <a:t> </a:t>
                </a:r>
                <a:r>
                  <a:rPr lang="en-GB" dirty="0" err="1"/>
                  <a:t>poluprečnika</a:t>
                </a:r>
                <a:r>
                  <a:rPr lang="en-GB" dirty="0"/>
                  <a:t> 63 </a:t>
                </a:r>
                <a:r>
                  <a:rPr lang="en-GB" dirty="0" err="1"/>
                  <a:t>metra</a:t>
                </a:r>
                <a:r>
                  <a:rPr lang="en-GB" dirty="0"/>
                  <a:t>, </a:t>
                </a:r>
                <a:r>
                  <a:rPr lang="en-GB" dirty="0" err="1"/>
                  <a:t>kozu</a:t>
                </a:r>
                <a:r>
                  <a:rPr lang="en-GB" dirty="0"/>
                  <a:t> </a:t>
                </a:r>
                <a:r>
                  <a:rPr lang="en-GB" dirty="0" err="1"/>
                  <a:t>treba</a:t>
                </a:r>
                <a:r>
                  <a:rPr lang="en-GB" dirty="0"/>
                  <a:t> </a:t>
                </a:r>
                <a:r>
                  <a:rPr lang="en-GB" dirty="0" err="1"/>
                  <a:t>vezati</a:t>
                </a:r>
                <a:r>
                  <a:rPr lang="en-GB" dirty="0"/>
                  <a:t> </a:t>
                </a:r>
                <a:r>
                  <a:rPr lang="en-GB" dirty="0" err="1"/>
                  <a:t>za</a:t>
                </a:r>
                <a:r>
                  <a:rPr lang="en-GB" dirty="0"/>
                  <a:t> </a:t>
                </a:r>
                <a:r>
                  <a:rPr lang="en-GB" dirty="0" err="1"/>
                  <a:t>kanap</a:t>
                </a:r>
                <a:r>
                  <a:rPr lang="en-GB" dirty="0"/>
                  <a:t> </a:t>
                </a:r>
                <a:r>
                  <a:rPr lang="en-GB" dirty="0" err="1"/>
                  <a:t>dužine</a:t>
                </a:r>
                <a:r>
                  <a:rPr lang="en-GB" dirty="0"/>
                  <a:t> 73 </a:t>
                </a:r>
                <a:r>
                  <a:rPr lang="en-GB" dirty="0" err="1"/>
                  <a:t>metra</a:t>
                </a:r>
                <a:r>
                  <a:rPr lang="en-GB" dirty="0"/>
                  <a:t>.</a:t>
                </a:r>
                <a:endParaRPr lang="sr-Latn-CS" dirty="0"/>
              </a:p>
              <a:p>
                <a:pPr marL="45720" indent="0">
                  <a:buNone/>
                </a:pPr>
                <a:endParaRPr lang="sr-Latn-C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39552" y="731520"/>
                <a:ext cx="8280920" cy="5865832"/>
              </a:xfrm>
              <a:blipFill rotWithShape="1">
                <a:blip r:embed="rId2"/>
                <a:stretch>
                  <a:fillRect l="-368" t="-624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60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sr-Latn-CS" dirty="0" smtClean="0"/>
              <a:t>Za kraj tu je i program u</a:t>
            </a:r>
            <a:r>
              <a:rPr lang="sr-Cyrl-CS" dirty="0" smtClean="0"/>
              <a:t> </a:t>
            </a:r>
            <a:r>
              <a:rPr lang="sr-Latn-CS" dirty="0" smtClean="0"/>
              <a:t>Pascalu, koji računa približnu vrednost traženog poluprečnika.</a:t>
            </a:r>
            <a:endParaRPr lang="sr-Latn-C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9"/>
            <a:ext cx="705678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5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7848872" cy="54006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Nadamo se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poštovani čitaoče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da ćete realizujući ovu temu, imati inspiraciju, pa i sami nešto dodati, kako bi čitavo predavanje učinili još interesantnijim i boljim. 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buNone/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buNone/>
            </a:pPr>
            <a:endParaRPr lang="sr-Latn-CS" sz="1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C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HVALA NA PAŽNJI!</a:t>
            </a:r>
            <a:endParaRPr lang="sr-Latn-C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68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543378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je,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jednostavan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Taman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nebeski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krug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nepoznatog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poluprečnika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zaklanja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tačno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polovinu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svetlog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nebeskog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kruga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poluprečnika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1000 km.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Baš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centar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prvog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tamnog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kruga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kružnici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svetlog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Krugovi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naravno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istoj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nebeskoj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ravni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nepoznat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poluprečnik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CS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sr-Latn-C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sr-Latn-CS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Reče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davno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moj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učenik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njegov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nastavnik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minuta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rešio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sličan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Na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ivici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kružne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livade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zaboden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štap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vezana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koza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Dužina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kanapa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dozvoljava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kozi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popase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tačno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polovinu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livade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dužinu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kanapa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znajući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poluprečnik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livade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Ne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seća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moj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učenik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tačno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nastavnik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rešio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mu sad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rešio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naravno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istih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minuta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C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8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54868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Verujem</a:t>
            </a:r>
            <a:r>
              <a:rPr lang="en-GB" dirty="0"/>
              <a:t> da je </a:t>
            </a:r>
            <a:r>
              <a:rPr lang="en-GB" dirty="0" err="1"/>
              <a:t>nastavnik</a:t>
            </a:r>
            <a:r>
              <a:rPr lang="en-GB" dirty="0"/>
              <a:t> u 5 </a:t>
            </a:r>
            <a:r>
              <a:rPr lang="en-GB" dirty="0" err="1"/>
              <a:t>minuta</a:t>
            </a:r>
            <a:r>
              <a:rPr lang="en-GB" dirty="0"/>
              <a:t> </a:t>
            </a:r>
            <a:r>
              <a:rPr lang="en-GB" dirty="0" err="1"/>
              <a:t>razmišljao</a:t>
            </a:r>
            <a:r>
              <a:rPr lang="en-GB" dirty="0"/>
              <a:t> </a:t>
            </a:r>
            <a:r>
              <a:rPr lang="en-GB" dirty="0" err="1"/>
              <a:t>ovako</a:t>
            </a:r>
            <a:r>
              <a:rPr lang="en-GB" dirty="0"/>
              <a:t> :</a:t>
            </a:r>
            <a:endParaRPr lang="sr-Latn-C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6480720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7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51520" y="731520"/>
                <a:ext cx="8712968" cy="5361776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buNone/>
                </a:pP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Neka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je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livada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sa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centrom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tački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𝐶</m:t>
                    </m:r>
                  </m:oMath>
                </a14:m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datog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poluprečnika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𝑟</m:t>
                    </m:r>
                  </m:oMath>
                </a14:m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 .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Koza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je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vezana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tački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𝑂</m:t>
                    </m:r>
                  </m:oMath>
                </a14:m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 .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Kružnica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sa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centrom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u 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𝑂</m:t>
                    </m:r>
                  </m:oMath>
                </a14:m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poluprečnika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𝑟</m:t>
                    </m:r>
                  </m:oMath>
                </a14:m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očigledno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odseca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manje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od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pola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livade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Kružnica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sa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centrom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u 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𝑂</m:t>
                    </m:r>
                  </m:oMath>
                </a14:m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poluprečnika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𝑂𝐵</m:t>
                    </m:r>
                    <m:r>
                      <a:rPr lang="en-GB" sz="2600" i="1">
                        <a:latin typeface="Cambria Math"/>
                      </a:rPr>
                      <m:t>=</m:t>
                    </m:r>
                    <m:r>
                      <a:rPr lang="en-GB" sz="2600" i="1">
                        <a:latin typeface="Cambria Math"/>
                      </a:rPr>
                      <m:t>𝑟</m:t>
                    </m:r>
                    <m:rad>
                      <m:radPr>
                        <m:degHide m:val="on"/>
                        <m:ctrlPr>
                          <a:rPr lang="sr-Latn-CS" sz="2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600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opet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očigledno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odseca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više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Rešenje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je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negde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između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Najlakše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je da to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između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bude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sredina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ovih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rešenja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GB" sz="2600" dirty="0" err="1">
                    <a:latin typeface="Times New Roman" pitchFamily="18" charset="0"/>
                    <a:cs typeface="Times New Roman" pitchFamily="18" charset="0"/>
                  </a:rPr>
                  <a:t>Tako</a:t>
                </a:r>
                <a:r>
                  <a:rPr lang="en-GB" sz="2600" dirty="0">
                    <a:latin typeface="Times New Roman" pitchFamily="18" charset="0"/>
                    <a:cs typeface="Times New Roman" pitchFamily="18" charset="0"/>
                  </a:rPr>
                  <a:t> je : </a:t>
                </a:r>
                <a:endParaRPr lang="sr-Latn-CS" sz="2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:r>
                  <a:rPr lang="en-GB" dirty="0"/>
                  <a:t> </a:t>
                </a:r>
                <a:endParaRPr lang="sr-Latn-CS" dirty="0"/>
              </a:p>
              <a:p>
                <a:pPr marL="45720" indent="0" algn="ctr">
                  <a:buNone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CS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1" i="1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GB" sz="24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𝒓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𝒓</m:t>
                        </m:r>
                        <m:rad>
                          <m:radPr>
                            <m:degHide m:val="on"/>
                            <m:ctrlPr>
                              <a:rPr lang="sr-Latn-CS" sz="24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GB" sz="2400" b="1" i="1">
                        <a:latin typeface="Cambria Math"/>
                      </a:rPr>
                      <m:t>=</m:t>
                    </m:r>
                    <m:r>
                      <a:rPr lang="en-GB" sz="2400" b="1" i="1">
                        <a:latin typeface="Cambria Math"/>
                      </a:rPr>
                      <m:t>𝒓</m:t>
                    </m:r>
                    <m:r>
                      <a:rPr lang="en-GB" sz="2400" b="1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sr-Latn-C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𝟏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sr-Latn-CS" sz="24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GB" sz="2400" b="1" i="1">
                        <a:latin typeface="Cambria Math"/>
                      </a:rPr>
                      <m:t>≈</m:t>
                    </m:r>
                    <m:r>
                      <a:rPr lang="en-GB" sz="2400" b="1" i="1">
                        <a:latin typeface="Cambria Math"/>
                      </a:rPr>
                      <m:t>𝟏</m:t>
                    </m:r>
                    <m:r>
                      <a:rPr lang="en-GB" sz="2400" b="1" i="1">
                        <a:latin typeface="Cambria Math"/>
                      </a:rPr>
                      <m:t>.</m:t>
                    </m:r>
                    <m:r>
                      <a:rPr lang="en-GB" sz="2400" b="1" i="1">
                        <a:latin typeface="Cambria Math"/>
                      </a:rPr>
                      <m:t>𝟐</m:t>
                    </m:r>
                    <m:r>
                      <a:rPr lang="en-GB" sz="2400" b="1" i="1">
                        <a:latin typeface="Cambria Math"/>
                      </a:rPr>
                      <m:t> </m:t>
                    </m:r>
                    <m:r>
                      <a:rPr lang="en-GB" sz="2400" b="1" i="1">
                        <a:latin typeface="Cambria Math"/>
                      </a:rPr>
                      <m:t>𝒓</m:t>
                    </m:r>
                  </m:oMath>
                </a14:m>
                <a:endParaRPr lang="sr-Latn-CS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:r>
                  <a:rPr lang="en-GB" dirty="0"/>
                  <a:t> </a:t>
                </a:r>
                <a:endParaRPr lang="sr-Latn-CS" dirty="0"/>
              </a:p>
              <a:p>
                <a:pPr marL="45720" indent="0" algn="just">
                  <a:buNone/>
                </a:pP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Znači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ako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je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livada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poluprečnika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𝑟</m:t>
                    </m:r>
                    <m:r>
                      <a:rPr lang="en-GB" sz="2400" i="1">
                        <a:latin typeface="Cambria Math"/>
                      </a:rPr>
                      <m:t>=5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dužina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kanapa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je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C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400" i="1">
                        <a:latin typeface="Cambria Math"/>
                      </a:rPr>
                      <m:t>=6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sr-Latn-C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:endParaRPr lang="sr-Latn-C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51520" y="731520"/>
                <a:ext cx="8712968" cy="5361776"/>
              </a:xfrm>
              <a:blipFill rotWithShape="1">
                <a:blip r:embed="rId2"/>
                <a:stretch>
                  <a:fillRect l="-629" t="-1023" r="-1259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78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51520" y="793044"/>
                <a:ext cx="8424936" cy="5937840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Ili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kružnica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sa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centrom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tački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𝑂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prolazi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kroz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sredinu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duži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𝐵𝐶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.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Sada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je,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koristeći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Pitagorinu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teoremu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: </a:t>
                </a:r>
                <a:endParaRPr lang="sr-Latn-C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C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GB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GB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CS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1" i="1">
                                <a:latin typeface="Cambria Math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GB" b="1" i="1">
                        <a:latin typeface="Cambria Math"/>
                      </a:rPr>
                      <m:t>∗</m:t>
                    </m:r>
                    <m:r>
                      <a:rPr lang="en-GB" b="1" i="1">
                        <a:latin typeface="Cambria Math"/>
                      </a:rPr>
                      <m:t>𝒓</m:t>
                    </m:r>
                  </m:oMath>
                </a14:m>
                <a:r>
                  <a:rPr lang="en-GB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sr-Latn-C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ctr">
                  <a:buNone/>
                </a:pPr>
                <a:endParaRPr lang="sr-Latn-CS" b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Latn-CS" dirty="0"/>
              </a:p>
              <a:p>
                <a:pPr marL="45720" indent="0">
                  <a:buNone/>
                </a:pPr>
                <a:endParaRPr lang="sr-Latn-C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51520" y="793044"/>
                <a:ext cx="8424936" cy="5937840"/>
              </a:xfrm>
              <a:blipFill rotWithShape="1">
                <a:blip r:embed="rId2"/>
                <a:stretch>
                  <a:fillRect l="-507" t="-821" r="-1158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6696744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1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39552" y="731520"/>
                <a:ext cx="7920880" cy="5505792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buNone/>
                </a:pP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U tom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slučaju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je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za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livadu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poluprečnika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𝑟</m:t>
                    </m:r>
                    <m:r>
                      <a:rPr lang="en-GB" sz="2000" i="1">
                        <a:latin typeface="Cambria Math"/>
                      </a:rPr>
                      <m:t>=5</m:t>
                    </m:r>
                  </m:oMath>
                </a14:m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dužina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kanapa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C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=5,59</m:t>
                    </m:r>
                  </m:oMath>
                </a14:m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. I to je,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verovatno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nastavnikovo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rešenje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za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5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minuta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sr-Latn-C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 algn="just">
                  <a:buNone/>
                </a:pP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Zadatak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na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nivou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više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matematike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traži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određivanje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površine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krivolinijskog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trougla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što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se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rešava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integraljenjem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. A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kada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rešimo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te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integrale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svodi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se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na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rešavanje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transcendentne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jednačine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Naravno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približno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uz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pomoć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programiranja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i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računara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. (U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jednačini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se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pojavljuje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funkcija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/>
                      </a:rPr>
                      <m:t>arcsin</m:t>
                    </m:r>
                    <m:r>
                      <a:rPr lang="en-GB" sz="2000">
                        <a:latin typeface="Cambria Math"/>
                      </a:rPr>
                      <m:t>⁡</m:t>
                    </m:r>
                    <m:r>
                      <a:rPr lang="en-GB" sz="2000" i="1">
                        <a:latin typeface="Cambria Math"/>
                      </a:rPr>
                      <m:t>(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koju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programski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jezik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𝑃𝑎𝑠𝑐𝑎𝑙</m:t>
                    </m:r>
                  </m:oMath>
                </a14:m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 ne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prepoznaje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nego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samo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𝑎𝑟𝑐𝑡𝑎𝑛</m:t>
                    </m:r>
                    <m:r>
                      <a:rPr lang="en-GB" sz="2000" i="1">
                        <a:latin typeface="Cambria Math"/>
                      </a:rPr>
                      <m:t>(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, pa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moramo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000" dirty="0" err="1">
                    <a:latin typeface="Times New Roman" pitchFamily="18" charset="0"/>
                    <a:cs typeface="Times New Roman" pitchFamily="18" charset="0"/>
                  </a:rPr>
                  <a:t>znati</a:t>
                </a:r>
                <a:r>
                  <a:rPr lang="en-GB" sz="2000" dirty="0">
                    <a:latin typeface="Times New Roman" pitchFamily="18" charset="0"/>
                    <a:cs typeface="Times New Roman" pitchFamily="18" charset="0"/>
                  </a:rPr>
                  <a:t> da je</a:t>
                </a:r>
                <a:r>
                  <a:rPr lang="en-GB" dirty="0"/>
                  <a:t>  </a:t>
                </a:r>
                <a:endParaRPr lang="sr-Latn-CS" dirty="0"/>
              </a:p>
              <a:p>
                <a:endParaRPr lang="sr-Latn-CS" dirty="0"/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r>
                      <a:rPr lang="en-GB" b="1" i="1">
                        <a:latin typeface="Cambria Math"/>
                      </a:rPr>
                      <m:t>𝒂𝒓𝒄𝒔𝒊𝒏</m:t>
                    </m:r>
                    <m:d>
                      <m:dPr>
                        <m:ctrlPr>
                          <a:rPr lang="sr-Latn-C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GB" b="1" i="1">
                        <a:latin typeface="Cambria Math"/>
                      </a:rPr>
                      <m:t>=</m:t>
                    </m:r>
                    <m:r>
                      <a:rPr lang="en-GB" b="1" i="1">
                        <a:latin typeface="Cambria Math"/>
                      </a:rPr>
                      <m:t>𝒂𝒓𝒄𝒕𝒂𝒏</m:t>
                    </m:r>
                    <m:f>
                      <m:fPr>
                        <m:ctrlPr>
                          <a:rPr lang="sr-Latn-C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1">
                            <a:latin typeface="Cambria Math"/>
                          </a:rPr>
                          <m:t>𝒙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CS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1" i="1">
                                <a:latin typeface="Cambria Math"/>
                              </a:rPr>
                              <m:t>𝟏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sr-Latn-C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b="1" dirty="0"/>
                  <a:t>  ) .</a:t>
                </a:r>
                <a:endParaRPr lang="sr-Latn-CS" b="1" dirty="0"/>
              </a:p>
              <a:p>
                <a:pPr marL="45720" indent="0">
                  <a:buNone/>
                </a:pPr>
                <a:endParaRPr lang="sr-Latn-C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39552" y="731520"/>
                <a:ext cx="7920880" cy="5505792"/>
              </a:xfrm>
              <a:blipFill rotWithShape="1">
                <a:blip r:embed="rId2"/>
                <a:stretch>
                  <a:fillRect l="-231" t="-554" r="-770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9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496944" cy="5793824"/>
          </a:xfrm>
        </p:spPr>
        <p:txBody>
          <a:bodyPr/>
          <a:lstStyle/>
          <a:p>
            <a:pPr marL="45720" indent="0" algn="just">
              <a:buNone/>
            </a:pP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kozu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pase</a:t>
            </a:r>
            <a:r>
              <a:rPr lang="en-GB" dirty="0"/>
              <a:t> </a:t>
            </a:r>
            <a:r>
              <a:rPr lang="en-GB" dirty="0" err="1"/>
              <a:t>livadu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i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vlasnika</a:t>
            </a:r>
            <a:r>
              <a:rPr lang="en-GB" dirty="0"/>
              <a:t> </a:t>
            </a:r>
            <a:r>
              <a:rPr lang="en-GB" dirty="0" err="1"/>
              <a:t>livade</a:t>
            </a:r>
            <a:r>
              <a:rPr lang="en-GB" dirty="0"/>
              <a:t>,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toliko</a:t>
            </a:r>
            <a:r>
              <a:rPr lang="en-GB" dirty="0"/>
              <a:t> </a:t>
            </a:r>
            <a:r>
              <a:rPr lang="en-GB" dirty="0" err="1"/>
              <a:t>bitna</a:t>
            </a:r>
            <a:r>
              <a:rPr lang="en-GB" dirty="0"/>
              <a:t> </a:t>
            </a:r>
            <a:r>
              <a:rPr lang="en-GB" dirty="0" err="1"/>
              <a:t>tačnost</a:t>
            </a:r>
            <a:r>
              <a:rPr lang="en-GB" dirty="0"/>
              <a:t> </a:t>
            </a:r>
            <a:r>
              <a:rPr lang="en-GB" dirty="0" err="1"/>
              <a:t>približnog</a:t>
            </a:r>
            <a:r>
              <a:rPr lang="en-GB" dirty="0"/>
              <a:t> </a:t>
            </a:r>
            <a:r>
              <a:rPr lang="en-GB" dirty="0" err="1"/>
              <a:t>rešenja</a:t>
            </a:r>
            <a:r>
              <a:rPr lang="en-GB" dirty="0"/>
              <a:t>,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tražimo</a:t>
            </a:r>
            <a:r>
              <a:rPr lang="en-GB" dirty="0"/>
              <a:t> da </a:t>
            </a:r>
            <a:r>
              <a:rPr lang="en-GB" dirty="0" err="1"/>
              <a:t>greška</a:t>
            </a:r>
            <a:r>
              <a:rPr lang="en-GB" dirty="0"/>
              <a:t> u </a:t>
            </a:r>
            <a:r>
              <a:rPr lang="en-GB" dirty="0" err="1"/>
              <a:t>određivanju</a:t>
            </a:r>
            <a:r>
              <a:rPr lang="en-GB" dirty="0"/>
              <a:t> </a:t>
            </a:r>
            <a:r>
              <a:rPr lang="en-GB" dirty="0" err="1"/>
              <a:t>poluprečnika</a:t>
            </a:r>
            <a:r>
              <a:rPr lang="en-GB" dirty="0"/>
              <a:t> </a:t>
            </a:r>
            <a:r>
              <a:rPr lang="en-GB" dirty="0" err="1"/>
              <a:t>navedenog</a:t>
            </a:r>
            <a:r>
              <a:rPr lang="en-GB" dirty="0"/>
              <a:t> </a:t>
            </a:r>
            <a:r>
              <a:rPr lang="en-GB" dirty="0" err="1"/>
              <a:t>nebeskog</a:t>
            </a:r>
            <a:r>
              <a:rPr lang="en-GB" dirty="0"/>
              <a:t> </a:t>
            </a:r>
            <a:r>
              <a:rPr lang="en-GB" dirty="0" err="1"/>
              <a:t>kruga</a:t>
            </a:r>
            <a:r>
              <a:rPr lang="en-GB" dirty="0"/>
              <a:t> ne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veća</a:t>
            </a:r>
            <a:r>
              <a:rPr lang="en-GB" dirty="0"/>
              <a:t> od </a:t>
            </a:r>
            <a:r>
              <a:rPr lang="en-GB" dirty="0" err="1"/>
              <a:t>jednog</a:t>
            </a:r>
            <a:r>
              <a:rPr lang="en-GB" dirty="0"/>
              <a:t> </a:t>
            </a:r>
            <a:r>
              <a:rPr lang="en-GB" dirty="0" err="1"/>
              <a:t>metra</a:t>
            </a:r>
            <a:r>
              <a:rPr lang="en-GB" dirty="0"/>
              <a:t>, ne </a:t>
            </a:r>
            <a:r>
              <a:rPr lang="en-GB" dirty="0" err="1"/>
              <a:t>možemo</a:t>
            </a:r>
            <a:r>
              <a:rPr lang="en-GB" dirty="0"/>
              <a:t> se do </a:t>
            </a:r>
            <a:r>
              <a:rPr lang="en-GB" dirty="0" err="1"/>
              <a:t>kraja</a:t>
            </a:r>
            <a:r>
              <a:rPr lang="en-GB" dirty="0"/>
              <a:t> </a:t>
            </a:r>
            <a:r>
              <a:rPr lang="en-GB" dirty="0" err="1"/>
              <a:t>osloniti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nastavnikovu</a:t>
            </a:r>
            <a:r>
              <a:rPr lang="en-GB" dirty="0"/>
              <a:t> </a:t>
            </a:r>
            <a:r>
              <a:rPr lang="en-GB" dirty="0" err="1"/>
              <a:t>ideju</a:t>
            </a:r>
            <a:r>
              <a:rPr lang="en-GB" dirty="0"/>
              <a:t>.</a:t>
            </a:r>
            <a:endParaRPr lang="sr-Latn-CS" dirty="0"/>
          </a:p>
          <a:p>
            <a:pPr marL="45720" indent="0" algn="just">
              <a:buNone/>
            </a:pPr>
            <a:endParaRPr lang="sr-Latn-CS" dirty="0" smtClean="0"/>
          </a:p>
          <a:p>
            <a:pPr marL="45720" indent="0" algn="just">
              <a:buNone/>
            </a:pPr>
            <a:endParaRPr lang="sr-Latn-CS" dirty="0"/>
          </a:p>
          <a:p>
            <a:pPr marL="45720" indent="0" algn="just">
              <a:buNone/>
            </a:pPr>
            <a:endParaRPr lang="sr-Latn-CS" dirty="0" smtClean="0"/>
          </a:p>
          <a:p>
            <a:pPr marL="45720" indent="0" algn="just">
              <a:buNone/>
            </a:pP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/>
              <a:t>početak</a:t>
            </a:r>
            <a:r>
              <a:rPr lang="en-GB" dirty="0"/>
              <a:t>, </a:t>
            </a:r>
            <a:r>
              <a:rPr lang="en-GB" dirty="0" err="1"/>
              <a:t>pozvaćemo</a:t>
            </a:r>
            <a:r>
              <a:rPr lang="en-GB" dirty="0"/>
              <a:t> u </a:t>
            </a:r>
            <a:r>
              <a:rPr lang="en-GB" dirty="0" err="1"/>
              <a:t>pomoć</a:t>
            </a:r>
            <a:r>
              <a:rPr lang="en-GB" dirty="0"/>
              <a:t> </a:t>
            </a:r>
            <a:r>
              <a:rPr lang="en-GB" dirty="0" err="1"/>
              <a:t>Dekarta</a:t>
            </a:r>
            <a:r>
              <a:rPr lang="en-GB" dirty="0"/>
              <a:t>, </a:t>
            </a:r>
            <a:r>
              <a:rPr lang="en-GB" dirty="0" err="1"/>
              <a:t>zatim</a:t>
            </a:r>
            <a:r>
              <a:rPr lang="en-GB" dirty="0"/>
              <a:t> </a:t>
            </a:r>
            <a:r>
              <a:rPr lang="en-GB" dirty="0" err="1"/>
              <a:t>Njutna</a:t>
            </a:r>
            <a:r>
              <a:rPr lang="en-GB" dirty="0"/>
              <a:t> i </a:t>
            </a:r>
            <a:r>
              <a:rPr lang="en-GB" dirty="0" err="1"/>
              <a:t>Lajbnica</a:t>
            </a:r>
            <a:r>
              <a:rPr lang="en-GB" dirty="0"/>
              <a:t>, </a:t>
            </a:r>
            <a:r>
              <a:rPr lang="en-GB" dirty="0" err="1"/>
              <a:t>Paskala</a:t>
            </a:r>
            <a:r>
              <a:rPr lang="en-GB" dirty="0"/>
              <a:t>, i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kraju</a:t>
            </a:r>
            <a:r>
              <a:rPr lang="en-GB" dirty="0"/>
              <a:t> </a:t>
            </a:r>
            <a:r>
              <a:rPr lang="en-GB" dirty="0" err="1"/>
              <a:t>tu</a:t>
            </a:r>
            <a:r>
              <a:rPr lang="en-GB" dirty="0"/>
              <a:t> je </a:t>
            </a:r>
            <a:r>
              <a:rPr lang="en-GB" dirty="0" err="1"/>
              <a:t>računar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verni</a:t>
            </a:r>
            <a:r>
              <a:rPr lang="en-GB" dirty="0"/>
              <a:t> i </a:t>
            </a:r>
            <a:r>
              <a:rPr lang="en-GB" dirty="0" err="1"/>
              <a:t>nepogrešivi</a:t>
            </a:r>
            <a:r>
              <a:rPr lang="en-GB" dirty="0"/>
              <a:t> </a:t>
            </a:r>
            <a:r>
              <a:rPr lang="en-GB" dirty="0" err="1"/>
              <a:t>pomoćnik</a:t>
            </a:r>
            <a:r>
              <a:rPr lang="en-GB" dirty="0"/>
              <a:t>.</a:t>
            </a:r>
            <a:endParaRPr lang="sr-Latn-CS" dirty="0"/>
          </a:p>
          <a:p>
            <a:pPr marL="45720" indent="0" algn="just"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7959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3528" y="731520"/>
                <a:ext cx="8568952" cy="1113304"/>
              </a:xfrm>
            </p:spPr>
            <p:txBody>
              <a:bodyPr/>
              <a:lstStyle/>
              <a:p>
                <a:pPr marL="45720" indent="0" algn="just">
                  <a:buNone/>
                </a:pP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Svetli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krug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ima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centar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tački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𝑆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i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poluprečnik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1, a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tamni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krug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tački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𝑂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 err="1">
                    <a:latin typeface="Times New Roman" pitchFamily="18" charset="0"/>
                    <a:cs typeface="Times New Roman" pitchFamily="18" charset="0"/>
                  </a:rPr>
                  <a:t>poluprečnika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𝑟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sr-Latn-C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:endParaRPr lang="sr-Latn-C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3528" y="731520"/>
                <a:ext cx="8568952" cy="1113304"/>
              </a:xfrm>
              <a:blipFill rotWithShape="1">
                <a:blip r:embed="rId2"/>
                <a:stretch>
                  <a:fillRect l="-498" t="-4372" r="-1138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95536" y="2825726"/>
                <a:ext cx="7992888" cy="3699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r-Latn-CS" dirty="0" smtClean="0"/>
              </a:p>
              <a:p>
                <a:endParaRPr lang="sr-Latn-CS" dirty="0"/>
              </a:p>
              <a:p>
                <a:endParaRPr lang="sr-Latn-CS" dirty="0" smtClean="0"/>
              </a:p>
              <a:p>
                <a:endParaRPr lang="sr-Latn-CS" dirty="0"/>
              </a:p>
              <a:p>
                <a:endParaRPr lang="sr-Latn-CS" dirty="0" smtClean="0"/>
              </a:p>
              <a:p>
                <a:endParaRPr lang="sr-Latn-CS" dirty="0"/>
              </a:p>
              <a:p>
                <a:endParaRPr lang="sr-Latn-CS" dirty="0" smtClean="0"/>
              </a:p>
              <a:p>
                <a:endParaRPr lang="sr-Latn-CS" dirty="0"/>
              </a:p>
              <a:p>
                <a:endParaRPr lang="sr-Latn-CS" dirty="0" smtClean="0"/>
              </a:p>
              <a:p>
                <a:endParaRPr lang="sr-Latn-CS" dirty="0"/>
              </a:p>
              <a:p>
                <a:pPr algn="just"/>
                <a:r>
                  <a:rPr lang="en-GB" dirty="0" smtClean="0">
                    <a:latin typeface="Times New Roman" pitchFamily="18" charset="0"/>
                    <a:cs typeface="Times New Roman" pitchFamily="18" charset="0"/>
                  </a:rPr>
                  <a:t>U </a:t>
                </a:r>
                <a:r>
                  <a:rPr lang="en-GB" dirty="0" err="1">
                    <a:latin typeface="Times New Roman" pitchFamily="18" charset="0"/>
                    <a:cs typeface="Times New Roman" pitchFamily="18" charset="0"/>
                  </a:rPr>
                  <a:t>datom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latin typeface="Times New Roman" pitchFamily="18" charset="0"/>
                    <a:cs typeface="Times New Roman" pitchFamily="18" charset="0"/>
                  </a:rPr>
                  <a:t>slučaju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, 1 </a:t>
                </a:r>
                <a:r>
                  <a:rPr lang="en-GB" dirty="0" err="1">
                    <a:latin typeface="Times New Roman" pitchFamily="18" charset="0"/>
                    <a:cs typeface="Times New Roman" pitchFamily="18" charset="0"/>
                  </a:rPr>
                  <a:t>nam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latin typeface="Times New Roman" pitchFamily="18" charset="0"/>
                    <a:cs typeface="Times New Roman" pitchFamily="18" charset="0"/>
                  </a:rPr>
                  <a:t>znači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1000 km. </a:t>
                </a:r>
                <a:r>
                  <a:rPr lang="en-GB" dirty="0" err="1">
                    <a:latin typeface="Times New Roman" pitchFamily="18" charset="0"/>
                    <a:cs typeface="Times New Roman" pitchFamily="18" charset="0"/>
                  </a:rPr>
                  <a:t>Jednačina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latin typeface="Times New Roman" pitchFamily="18" charset="0"/>
                    <a:cs typeface="Times New Roman" pitchFamily="18" charset="0"/>
                  </a:rPr>
                  <a:t>svetlog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dirty="0" err="1">
                    <a:latin typeface="Times New Roman" pitchFamily="18" charset="0"/>
                    <a:cs typeface="Times New Roman" pitchFamily="18" charset="0"/>
                  </a:rPr>
                  <a:t>kruga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je : </a:t>
                </a:r>
                <a:endParaRPr lang="sr-Latn-C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GB" dirty="0"/>
                  <a:t> </a:t>
                </a:r>
                <a:endParaRPr lang="sr-Latn-CS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sr-Latn-CS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C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sr-Latn-C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latin typeface="Cambria Math"/>
                      </a:rPr>
                      <m:t>=</m:t>
                    </m:r>
                    <m:r>
                      <a:rPr lang="en-GB" b="1" i="1">
                        <a:latin typeface="Cambria Math"/>
                      </a:rPr>
                      <m:t>𝟏</m:t>
                    </m:r>
                  </m:oMath>
                </a14:m>
                <a:r>
                  <a:rPr lang="en-GB" b="1" dirty="0"/>
                  <a:t>, </a:t>
                </a:r>
                <a:endParaRPr lang="sr-Latn-CS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25726"/>
                <a:ext cx="7992888" cy="3699539"/>
              </a:xfrm>
              <a:prstGeom prst="rect">
                <a:avLst/>
              </a:prstGeom>
              <a:blipFill rotWithShape="1">
                <a:blip r:embed="rId3"/>
                <a:stretch>
                  <a:fillRect l="-686" b="-1815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6840760" cy="655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3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39552" y="260648"/>
                <a:ext cx="8136904" cy="936104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GB" sz="1800" dirty="0" err="1">
                    <a:latin typeface="Times New Roman" pitchFamily="18" charset="0"/>
                    <a:cs typeface="Times New Roman" pitchFamily="18" charset="0"/>
                  </a:rPr>
                  <a:t>tamnog</a:t>
                </a: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sr-Latn-CS" sz="1800" dirty="0"/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r-Latn-C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sr-Latn-C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r-Latn-C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sr-Latn-CS" b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Latn-C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39552" y="260648"/>
                <a:ext cx="8136904" cy="936104"/>
              </a:xfrm>
              <a:blipFill rotWithShape="1">
                <a:blip r:embed="rId2"/>
                <a:stretch>
                  <a:fillRect l="-75" t="-3268" b="-654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07504" y="1556792"/>
                <a:ext cx="8784976" cy="52952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err="1"/>
                  <a:t>Koordinate</a:t>
                </a:r>
                <a:r>
                  <a:rPr lang="en-GB" dirty="0"/>
                  <a:t> </a:t>
                </a:r>
                <a:r>
                  <a:rPr lang="en-GB" dirty="0" err="1"/>
                  <a:t>presečne</a:t>
                </a:r>
                <a:r>
                  <a:rPr lang="en-GB" dirty="0"/>
                  <a:t> </a:t>
                </a:r>
                <a:r>
                  <a:rPr lang="en-GB" dirty="0" err="1"/>
                  <a:t>tačke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𝐵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dobijamo rešavajući prethodno zapisan </a:t>
                </a:r>
                <a:r>
                  <a:rPr lang="en-GB" dirty="0" err="1"/>
                  <a:t>sistem</a:t>
                </a:r>
                <a:r>
                  <a:rPr lang="en-GB" dirty="0"/>
                  <a:t> </a:t>
                </a:r>
                <a:r>
                  <a:rPr lang="en-GB" dirty="0" err="1" smtClean="0"/>
                  <a:t>jednačina</a:t>
                </a:r>
                <a:r>
                  <a:rPr lang="en-GB" dirty="0"/>
                  <a:t>. </a:t>
                </a:r>
                <a:r>
                  <a:rPr lang="en-GB" dirty="0" err="1"/>
                  <a:t>Oduzimanjem</a:t>
                </a:r>
                <a:r>
                  <a:rPr lang="en-GB" dirty="0"/>
                  <a:t> i </a:t>
                </a:r>
                <a:r>
                  <a:rPr lang="en-GB" dirty="0" err="1"/>
                  <a:t>potiranjem</a:t>
                </a:r>
                <a:r>
                  <a:rPr lang="en-GB" dirty="0"/>
                  <a:t> </a:t>
                </a:r>
                <a:r>
                  <a:rPr lang="en-GB" dirty="0" err="1"/>
                  <a:t>lako</a:t>
                </a:r>
                <a:r>
                  <a:rPr lang="en-GB" dirty="0"/>
                  <a:t> </a:t>
                </a:r>
                <a:r>
                  <a:rPr lang="en-GB" dirty="0" err="1"/>
                  <a:t>dobijamo</a:t>
                </a:r>
                <a:r>
                  <a:rPr lang="en-GB" dirty="0"/>
                  <a:t> : </a:t>
                </a:r>
                <a:endParaRPr lang="sr-Latn-CS" dirty="0"/>
              </a:p>
              <a:p>
                <a:r>
                  <a:rPr lang="en-GB" dirty="0"/>
                  <a:t> </a:t>
                </a:r>
                <a:endParaRPr lang="sr-Latn-CS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2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r-Latn-CS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odnosno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C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. </a:t>
                </a:r>
                <a:endParaRPr lang="sr-Latn-CS" dirty="0"/>
              </a:p>
              <a:p>
                <a:r>
                  <a:rPr lang="en-GB" dirty="0"/>
                  <a:t> </a:t>
                </a:r>
                <a:r>
                  <a:rPr lang="en-GB" dirty="0" err="1" smtClean="0"/>
                  <a:t>Ako</a:t>
                </a:r>
                <a:r>
                  <a:rPr lang="en-GB" dirty="0" smtClean="0"/>
                  <a:t> </a:t>
                </a:r>
                <a:r>
                  <a:rPr lang="en-GB" dirty="0" err="1"/>
                  <a:t>taman</a:t>
                </a:r>
                <a:r>
                  <a:rPr lang="en-GB" dirty="0"/>
                  <a:t> </a:t>
                </a:r>
                <a:r>
                  <a:rPr lang="en-GB" dirty="0" err="1"/>
                  <a:t>krug</a:t>
                </a:r>
                <a:r>
                  <a:rPr lang="en-GB" dirty="0"/>
                  <a:t> </a:t>
                </a:r>
                <a:r>
                  <a:rPr lang="en-GB" dirty="0" err="1"/>
                  <a:t>zaklanja</a:t>
                </a:r>
                <a:r>
                  <a:rPr lang="en-GB" dirty="0"/>
                  <a:t> </a:t>
                </a:r>
                <a:r>
                  <a:rPr lang="en-GB" dirty="0" err="1"/>
                  <a:t>pola</a:t>
                </a:r>
                <a:r>
                  <a:rPr lang="en-GB" dirty="0"/>
                  <a:t> </a:t>
                </a:r>
                <a:r>
                  <a:rPr lang="en-GB" dirty="0" err="1"/>
                  <a:t>svetlog</a:t>
                </a:r>
                <a:r>
                  <a:rPr lang="en-GB" dirty="0"/>
                  <a:t>, </a:t>
                </a:r>
                <a:r>
                  <a:rPr lang="en-GB" dirty="0" err="1"/>
                  <a:t>onda</a:t>
                </a:r>
                <a:r>
                  <a:rPr lang="en-GB" dirty="0"/>
                  <a:t> je :</a:t>
                </a:r>
                <a:endParaRPr lang="sr-Latn-CS" dirty="0"/>
              </a:p>
              <a:p>
                <a:r>
                  <a:rPr lang="en-GB" dirty="0"/>
                  <a:t> </a:t>
                </a:r>
                <a:endParaRPr lang="sr-Latn-C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CS" b="1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b="1" i="1">
                              <a:latin typeface="Cambria Math"/>
                            </a:rPr>
                            <m:t>𝟎</m:t>
                          </m:r>
                        </m:sub>
                        <m:sup>
                          <m:f>
                            <m:fPr>
                              <m:ctrlPr>
                                <a:rPr lang="sr-Latn-CS" b="1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r-Latn-CS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GB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b="1" i="1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sr-Latn-CS" b="1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sr-Latn-CS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sr-Latn-CS" b="1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1" i="1"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GB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GB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  <m:box>
                            <m:boxPr>
                              <m:diff m:val="on"/>
                              <m:ctrlPr>
                                <a:rPr lang="sr-Latn-CS" b="1" i="1">
                                  <a:latin typeface="Cambria Math"/>
                                </a:rPr>
                              </m:ctrlPr>
                            </m:boxPr>
                            <m:e>
                              <m:r>
                                <a:rPr lang="en-GB" b="1" i="1">
                                  <a:latin typeface="Cambria Math"/>
                                </a:rPr>
                                <m:t>𝒅𝒙</m:t>
                              </m:r>
                            </m:e>
                          </m:box>
                        </m:e>
                      </m:nary>
                      <m:r>
                        <a:rPr lang="en-GB" b="1" i="1">
                          <a:latin typeface="Cambria Math"/>
                        </a:rPr>
                        <m:t>+ </m:t>
                      </m:r>
                      <m:nary>
                        <m:naryPr>
                          <m:limLoc m:val="undOvr"/>
                          <m:ctrlPr>
                            <a:rPr lang="sr-Latn-CS" b="1" i="1">
                              <a:latin typeface="Cambria Math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sr-Latn-CS" b="1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r-Latn-CS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GB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b="1" i="1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sub>
                        <m:sup>
                          <m:r>
                            <a:rPr lang="en-GB" b="1" i="1">
                              <a:latin typeface="Cambria Math"/>
                            </a:rPr>
                            <m:t>𝒓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sr-Latn-CS" b="1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sr-Latn-CS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GB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sr-Latn-CS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  <m:box>
                            <m:boxPr>
                              <m:diff m:val="on"/>
                              <m:ctrlPr>
                                <a:rPr lang="sr-Latn-CS" b="1" i="1">
                                  <a:latin typeface="Cambria Math"/>
                                </a:rPr>
                              </m:ctrlPr>
                            </m:boxPr>
                            <m:e>
                              <m:r>
                                <a:rPr lang="en-GB" b="1" i="1">
                                  <a:latin typeface="Cambria Math"/>
                                </a:rPr>
                                <m:t>𝒅𝒙</m:t>
                              </m:r>
                            </m:e>
                          </m:box>
                        </m:e>
                      </m:nary>
                      <m:r>
                        <a:rPr lang="en-GB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C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>
                              <a:latin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b="1" i="1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sr-Latn-CS" b="1" dirty="0"/>
              </a:p>
              <a:p>
                <a:r>
                  <a:rPr lang="en-GB" dirty="0"/>
                  <a:t> </a:t>
                </a:r>
                <a:r>
                  <a:rPr lang="en-GB" dirty="0" err="1" smtClean="0"/>
                  <a:t>Primenom</a:t>
                </a:r>
                <a:r>
                  <a:rPr lang="en-GB" dirty="0" smtClean="0"/>
                  <a:t> </a:t>
                </a:r>
                <a:r>
                  <a:rPr lang="en-GB" dirty="0" err="1"/>
                  <a:t>Njutn</a:t>
                </a:r>
                <a:r>
                  <a:rPr lang="en-GB" dirty="0"/>
                  <a:t> - </a:t>
                </a:r>
                <a:r>
                  <a:rPr lang="en-GB" dirty="0" err="1"/>
                  <a:t>Lajbnicove</a:t>
                </a:r>
                <a:r>
                  <a:rPr lang="en-GB" dirty="0"/>
                  <a:t> </a:t>
                </a:r>
                <a:r>
                  <a:rPr lang="en-GB" dirty="0" err="1"/>
                  <a:t>formule</a:t>
                </a:r>
                <a:r>
                  <a:rPr lang="en-GB" dirty="0"/>
                  <a:t>, data </a:t>
                </a:r>
                <a:r>
                  <a:rPr lang="en-GB" dirty="0" err="1"/>
                  <a:t>jednačina</a:t>
                </a:r>
                <a:r>
                  <a:rPr lang="en-GB" dirty="0"/>
                  <a:t> se </a:t>
                </a:r>
                <a:r>
                  <a:rPr lang="en-GB" dirty="0" err="1"/>
                  <a:t>svodi</a:t>
                </a:r>
                <a:r>
                  <a:rPr lang="en-GB" dirty="0"/>
                  <a:t> </a:t>
                </a:r>
                <a:r>
                  <a:rPr lang="en-GB" dirty="0" err="1"/>
                  <a:t>na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r-Latn-CS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=0</m:t>
                    </m:r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gde</a:t>
                </a:r>
                <a:r>
                  <a:rPr lang="en-GB" dirty="0"/>
                  <a:t> je  : </a:t>
                </a:r>
                <a:endParaRPr lang="sr-Latn-CS" dirty="0"/>
              </a:p>
              <a:p>
                <a:r>
                  <a:rPr lang="en-GB" dirty="0"/>
                  <a:t> </a:t>
                </a:r>
                <a:endParaRPr lang="sr-Latn-CS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sr-Latn-C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/>
                          </a:rPr>
                          <m:t>𝒓</m:t>
                        </m:r>
                      </m:e>
                    </m:d>
                    <m:r>
                      <a:rPr lang="en-GB" b="1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sr-Latn-C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GB" b="1" i="1">
                            <a:latin typeface="Cambria Math"/>
                          </a:rPr>
                          <m:t>𝒂𝒓𝒄𝒕𝒂𝒏</m:t>
                        </m:r>
                      </m:fName>
                      <m:e>
                        <m:f>
                          <m:fPr>
                            <m:ctrlPr>
                              <a:rPr lang="sr-Latn-CS" b="1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sr-Latn-C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GB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GB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GB" b="1" i="1">
                                <a:latin typeface="Cambria Math"/>
                              </a:rPr>
                              <m:t>𝒓</m:t>
                            </m:r>
                            <m:rad>
                              <m:radPr>
                                <m:degHide m:val="on"/>
                                <m:ctrlPr>
                                  <a:rPr lang="sr-Latn-CS" b="1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1" i="1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en-GB" b="1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sr-Latn-CS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  <m:sup>
                                    <m:r>
                                      <a:rPr lang="en-GB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func>
                    <m:r>
                      <a:rPr lang="en-GB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r-Latn-CS" b="1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C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GB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GB" b="1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sr-Latn-C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latin typeface="Cambria Math"/>
                      </a:rPr>
                      <m:t>𝒂𝒓𝒄𝒕𝒂𝒏</m:t>
                    </m:r>
                    <m:f>
                      <m:fPr>
                        <m:ctrlPr>
                          <a:rPr lang="sr-Latn-C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1">
                            <a:latin typeface="Cambria Math"/>
                          </a:rPr>
                          <m:t>𝒓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CS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1" i="1">
                                <a:latin typeface="Cambria Math"/>
                              </a:rPr>
                              <m:t>𝟒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sr-Latn-C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GB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GB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sr-Latn-C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1">
                            <a:latin typeface="Cambria Math"/>
                          </a:rPr>
                          <m:t>𝒓</m:t>
                        </m:r>
                      </m:num>
                      <m:den>
                        <m:r>
                          <a:rPr lang="en-GB" b="1" i="1">
                            <a:latin typeface="Cambria Math"/>
                          </a:rPr>
                          <m:t>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sr-Latn-CS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latin typeface="Cambria Math"/>
                          </a:rPr>
                          <m:t>𝟒</m:t>
                        </m:r>
                        <m:r>
                          <a:rPr lang="en-GB" b="1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sr-Latn-C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GB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dirty="0"/>
                  <a:t>.</a:t>
                </a:r>
                <a:endParaRPr lang="sr-Latn-CS" dirty="0"/>
              </a:p>
              <a:p>
                <a:r>
                  <a:rPr lang="en-GB" dirty="0"/>
                  <a:t> </a:t>
                </a:r>
                <a:endParaRPr lang="sr-Latn-CS" dirty="0"/>
              </a:p>
              <a:p>
                <a:r>
                  <a:rPr lang="en-GB" dirty="0"/>
                  <a:t>Ni </a:t>
                </a:r>
                <a:r>
                  <a:rPr lang="en-GB" dirty="0" err="1"/>
                  <a:t>malo</a:t>
                </a:r>
                <a:r>
                  <a:rPr lang="en-GB" dirty="0"/>
                  <a:t> </a:t>
                </a:r>
                <a:r>
                  <a:rPr lang="en-GB" dirty="0" err="1"/>
                  <a:t>lak</a:t>
                </a:r>
                <a:r>
                  <a:rPr lang="en-GB" dirty="0"/>
                  <a:t> </a:t>
                </a:r>
                <a:r>
                  <a:rPr lang="en-GB" dirty="0" err="1"/>
                  <a:t>zadatak</a:t>
                </a:r>
                <a:r>
                  <a:rPr lang="en-GB" dirty="0"/>
                  <a:t>, </a:t>
                </a:r>
                <a:r>
                  <a:rPr lang="en-GB" dirty="0" err="1"/>
                  <a:t>poštovani</a:t>
                </a:r>
                <a:r>
                  <a:rPr lang="en-GB" dirty="0"/>
                  <a:t> </a:t>
                </a:r>
                <a:r>
                  <a:rPr lang="en-GB" dirty="0" err="1"/>
                  <a:t>čitaoče</a:t>
                </a:r>
                <a:r>
                  <a:rPr lang="en-GB" dirty="0"/>
                  <a:t>. </a:t>
                </a:r>
                <a:r>
                  <a:rPr lang="en-GB" dirty="0" err="1"/>
                  <a:t>Koristeći</a:t>
                </a:r>
                <a:r>
                  <a:rPr lang="en-GB" dirty="0"/>
                  <a:t> </a:t>
                </a:r>
                <a:r>
                  <a:rPr lang="en-GB" dirty="0" err="1"/>
                  <a:t>metodu</a:t>
                </a:r>
                <a:r>
                  <a:rPr lang="en-GB" dirty="0"/>
                  <a:t> </a:t>
                </a:r>
                <a:r>
                  <a:rPr lang="en-GB" dirty="0" err="1"/>
                  <a:t>polovljenja</a:t>
                </a:r>
                <a:r>
                  <a:rPr lang="en-GB" dirty="0"/>
                  <a:t> </a:t>
                </a:r>
                <a:r>
                  <a:rPr lang="en-GB" dirty="0" err="1"/>
                  <a:t>za</a:t>
                </a:r>
                <a:r>
                  <a:rPr lang="en-GB" dirty="0"/>
                  <a:t> </a:t>
                </a:r>
                <a:r>
                  <a:rPr lang="en-GB" dirty="0" err="1"/>
                  <a:t>približno</a:t>
                </a:r>
                <a:r>
                  <a:rPr lang="en-GB" dirty="0"/>
                  <a:t> </a:t>
                </a:r>
                <a:r>
                  <a:rPr lang="en-GB" dirty="0" err="1"/>
                  <a:t>rešavanje</a:t>
                </a:r>
                <a:r>
                  <a:rPr lang="en-GB" dirty="0"/>
                  <a:t> </a:t>
                </a:r>
                <a:r>
                  <a:rPr lang="en-GB" dirty="0" err="1"/>
                  <a:t>jednačina</a:t>
                </a:r>
                <a:r>
                  <a:rPr lang="en-GB" dirty="0"/>
                  <a:t>, </a:t>
                </a:r>
                <a:r>
                  <a:rPr lang="en-GB" dirty="0" err="1"/>
                  <a:t>posle</a:t>
                </a:r>
                <a:r>
                  <a:rPr lang="en-GB" dirty="0"/>
                  <a:t> 22 </a:t>
                </a:r>
                <a:r>
                  <a:rPr lang="en-GB" dirty="0" err="1"/>
                  <a:t>iteracije</a:t>
                </a:r>
                <a:r>
                  <a:rPr lang="en-GB" dirty="0"/>
                  <a:t>, </a:t>
                </a:r>
                <a:r>
                  <a:rPr lang="en-GB" dirty="0" err="1"/>
                  <a:t>dobija</a:t>
                </a:r>
                <a:r>
                  <a:rPr lang="en-GB" dirty="0"/>
                  <a:t> se </a:t>
                </a:r>
                <a:r>
                  <a:rPr lang="en-GB" dirty="0" err="1"/>
                  <a:t>rešenje</a:t>
                </a:r>
                <a:r>
                  <a:rPr lang="en-GB" dirty="0"/>
                  <a:t> 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C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=1158 </m:t>
                    </m:r>
                    <m:r>
                      <a:rPr lang="en-GB" i="1">
                        <a:latin typeface="Cambria Math"/>
                      </a:rPr>
                      <m:t>𝑘𝑚</m:t>
                    </m:r>
                    <m:r>
                      <a:rPr lang="en-GB" i="1">
                        <a:latin typeface="Cambria Math"/>
                      </a:rPr>
                      <m:t> 728,5 </m:t>
                    </m:r>
                    <m:r>
                      <a:rPr lang="en-GB" i="1">
                        <a:latin typeface="Cambria Math"/>
                      </a:rPr>
                      <m:t>𝑚</m:t>
                    </m:r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sa</a:t>
                </a:r>
                <a:r>
                  <a:rPr lang="en-GB" dirty="0"/>
                  <a:t> </a:t>
                </a:r>
                <a:r>
                  <a:rPr lang="en-GB" dirty="0" err="1"/>
                  <a:t>greškom</a:t>
                </a:r>
                <a:r>
                  <a:rPr lang="en-GB" dirty="0"/>
                  <a:t> </a:t>
                </a:r>
                <a:r>
                  <a:rPr lang="en-GB" dirty="0" err="1"/>
                  <a:t>manjom</a:t>
                </a:r>
                <a:r>
                  <a:rPr lang="en-GB" dirty="0"/>
                  <a:t> od </a:t>
                </a:r>
                <a:r>
                  <a:rPr lang="en-GB" dirty="0" err="1"/>
                  <a:t>jednog</a:t>
                </a:r>
                <a:r>
                  <a:rPr lang="en-GB" dirty="0"/>
                  <a:t> </a:t>
                </a:r>
                <a:r>
                  <a:rPr lang="en-GB" dirty="0" err="1"/>
                  <a:t>metra</a:t>
                </a:r>
                <a:r>
                  <a:rPr lang="en-GB" dirty="0"/>
                  <a:t>. </a:t>
                </a:r>
                <a:endParaRPr lang="sr-Latn-C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556792"/>
                <a:ext cx="8784976" cy="5295296"/>
              </a:xfrm>
              <a:prstGeom prst="rect">
                <a:avLst/>
              </a:prstGeom>
              <a:blipFill rotWithShape="1">
                <a:blip r:embed="rId3"/>
                <a:stretch>
                  <a:fillRect l="-625" t="-690" b="-806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7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689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CHANGE_ME1</dc:creator>
  <cp:lastModifiedBy>CHANGE_ME1</cp:lastModifiedBy>
  <cp:revision>9</cp:revision>
  <dcterms:created xsi:type="dcterms:W3CDTF">2015-02-11T07:08:20Z</dcterms:created>
  <dcterms:modified xsi:type="dcterms:W3CDTF">2015-02-19T08:05:13Z</dcterms:modified>
</cp:coreProperties>
</file>